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BD137-BF09-BB25-2943-7E72C517D8D5}" v="26" dt="2023-08-11T08:22:22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0"/>
  </p:normalViewPr>
  <p:slideViewPr>
    <p:cSldViewPr>
      <p:cViewPr varScale="1">
        <p:scale>
          <a:sx n="102" d="100"/>
          <a:sy n="102" d="100"/>
        </p:scale>
        <p:origin x="19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FEF1-8705-430E-9EB4-C4B87725F40F}" type="datetimeFigureOut">
              <a:rPr lang="en-US" smtClean="0"/>
              <a:pPr/>
              <a:t>6/25/24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39D36-D00E-41F6-9234-136C938D4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hanujap.naik@accenture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57356" y="1142984"/>
            <a:ext cx="2455862" cy="4632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73080" tIns="36360" rIns="73080" bIns="36360">
            <a:spAutoFit/>
          </a:bodyPr>
          <a:lstStyle/>
          <a:p>
            <a:pPr eaLnBrk="1">
              <a:spcBef>
                <a:spcPts val="275"/>
              </a:spcBef>
              <a:spcAft>
                <a:spcPts val="88"/>
              </a:spcAft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100" b="1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Email : </a:t>
            </a:r>
            <a:r>
              <a:rPr lang="en-US" altLang="en-US" sz="1100" b="1" dirty="0" err="1">
                <a:solidFill>
                  <a:srgbClr val="1F18D9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thanuja</a:t>
            </a:r>
            <a:r>
              <a:rPr lang="en-US" altLang="en-US" sz="1100" b="1" dirty="0" err="1">
                <a:solidFill>
                  <a:srgbClr val="1F18D9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.naik@accenture.com</a:t>
            </a:r>
            <a:endParaRPr lang="en-US" altLang="en-US" sz="1100" b="1" dirty="0">
              <a:solidFill>
                <a:srgbClr val="1F18D9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eaLnBrk="1">
              <a:spcBef>
                <a:spcPts val="275"/>
              </a:spcBef>
              <a:spcAft>
                <a:spcPts val="88"/>
              </a:spcAft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IN" altLang="en-US" sz="1100" b="1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Mobile : </a:t>
            </a:r>
            <a:r>
              <a:rPr lang="en-IN" altLang="en-US" sz="1100" b="1" dirty="0">
                <a:solidFill>
                  <a:srgbClr val="1F18D9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+91 9916827777</a:t>
            </a:r>
            <a:endParaRPr lang="en-US" altLang="en-US" sz="1100" b="1" dirty="0">
              <a:solidFill>
                <a:srgbClr val="1F18D9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6C86494-AFD4-4AF2-B001-195E1D042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82" y="2924944"/>
            <a:ext cx="3896732" cy="982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" tIns="36000" rIns="36000" bIns="36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71450" indent="-171450" eaLnBrk="1">
              <a:lnSpc>
                <a:spcPct val="93000"/>
              </a:lnSpc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Result-driven Quality Assurance professional with over 14.0  years of experience.</a:t>
            </a:r>
          </a:p>
          <a:p>
            <a:pPr marL="171450" indent="-171450" eaLnBrk="1">
              <a:lnSpc>
                <a:spcPct val="93000"/>
              </a:lnSpc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A Certified ScrumMaster® (CSM) with 3.5 years of experience guiding teams and organization on Agile and Scrum methodologies.</a:t>
            </a:r>
          </a:p>
          <a:p>
            <a:pPr marL="171450" indent="-171450" eaLnBrk="1">
              <a:lnSpc>
                <a:spcPct val="93000"/>
              </a:lnSpc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pt-BR" altLang="en-US" sz="10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Invoicing</a:t>
            </a:r>
            <a:r>
              <a:rPr lang="pt-BR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,  </a:t>
            </a:r>
            <a:r>
              <a:rPr lang="pt-BR" altLang="en-US" sz="10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Resource</a:t>
            </a:r>
            <a:r>
              <a:rPr lang="pt-BR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Management, </a:t>
            </a:r>
            <a:r>
              <a:rPr lang="pt-BR" altLang="en-US" sz="10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Demand</a:t>
            </a:r>
            <a:r>
              <a:rPr lang="pt-BR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pt-BR" altLang="en-US" sz="10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and</a:t>
            </a:r>
            <a:r>
              <a:rPr lang="pt-BR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pt-BR" altLang="en-US" sz="10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Supply</a:t>
            </a:r>
            <a:r>
              <a:rPr lang="pt-BR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 eaLnBrk="1">
              <a:buSzPct val="100000"/>
              <a:buFont typeface="Wingdings" pitchFamily="2" charset="2"/>
              <a:buChar char="§"/>
              <a:defRPr/>
            </a:pPr>
            <a:r>
              <a:rPr lang="en-US" altLang="en-US" sz="10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1 year experience in Automation testing using QTP.</a:t>
            </a:r>
          </a:p>
          <a:p>
            <a:pPr eaLnBrk="1">
              <a:buSzPct val="100000"/>
              <a:defRPr/>
            </a:pPr>
            <a:endParaRPr lang="en-US" altLang="en-US" sz="900" dirty="0">
              <a:latin typeface="+mj-lt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eaLnBrk="1">
              <a:buSzPct val="100000"/>
              <a:defRPr/>
            </a:pPr>
            <a:endParaRPr lang="en-US" altLang="en-US" sz="900" dirty="0">
              <a:latin typeface="+mj-lt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eaLnBrk="1">
              <a:buSzPct val="100000"/>
              <a:defRPr/>
            </a:pPr>
            <a:endParaRPr lang="en-US" altLang="en-US" sz="900" dirty="0">
              <a:latin typeface="+mj-lt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eaLnBrk="1">
              <a:buSzPct val="100000"/>
              <a:defRPr/>
            </a:pPr>
            <a:endParaRPr lang="en-US" altLang="en-US" sz="900" dirty="0">
              <a:latin typeface="+mj-lt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457200" eaLnBrk="1">
              <a:buSzPct val="100000"/>
              <a:defRPr/>
            </a:pPr>
            <a:endParaRPr lang="en-US" altLang="en-US" sz="1000" dirty="0">
              <a:latin typeface="+mj-lt"/>
            </a:endParaRPr>
          </a:p>
          <a:p>
            <a:pPr eaLnBrk="1">
              <a:buSzPct val="100000"/>
              <a:defRPr/>
            </a:pPr>
            <a:endParaRPr lang="en-US" altLang="en-US" sz="1000" dirty="0">
              <a:latin typeface="+mj-lt"/>
            </a:endParaRPr>
          </a:p>
          <a:p>
            <a:pPr marL="457200" algn="just" eaLnBrk="1">
              <a:buSzPct val="100000"/>
              <a:defRPr/>
            </a:pPr>
            <a:endParaRPr lang="en-US" altLang="en-US" sz="1000" dirty="0">
              <a:latin typeface="+mj-lt"/>
            </a:endParaRPr>
          </a:p>
          <a:p>
            <a:pPr marL="457200" algn="just" eaLnBrk="1">
              <a:buSzPct val="100000"/>
              <a:defRPr/>
            </a:pPr>
            <a:r>
              <a:rPr lang="en-US" altLang="en-US" sz="1000" b="1" dirty="0">
                <a:latin typeface="+mj-lt"/>
              </a:rPr>
              <a:t> 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41300" y="2636912"/>
            <a:ext cx="3902072" cy="268293"/>
            <a:chOff x="197" y="1724"/>
            <a:chExt cx="2192" cy="161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200" y="1724"/>
              <a:ext cx="2189" cy="4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en-IN" altLang="en-US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97" y="1729"/>
              <a:ext cx="2189" cy="15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algn="ctr" eaLnBrk="1">
                <a:spcBef>
                  <a:spcPts val="275"/>
                </a:spcBef>
                <a:spcAft>
                  <a:spcPts val="88"/>
                </a:spcAft>
                <a:buSzPct val="10000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altLang="en-US" sz="1200" b="1" dirty="0">
                  <a:solidFill>
                    <a:srgbClr val="000000"/>
                  </a:solidFill>
                  <a:latin typeface="+mj-lt"/>
                  <a:cs typeface="Calibri" pitchFamily="34" charset="0"/>
                </a:rPr>
                <a:t>Professional</a:t>
              </a:r>
              <a:r>
                <a:rPr lang="en-US" altLang="en-US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en-US" sz="1200" b="1" dirty="0">
                  <a:solidFill>
                    <a:srgbClr val="000000"/>
                  </a:solidFill>
                  <a:latin typeface="+mj-lt"/>
                </a:rPr>
                <a:t>B</a:t>
              </a:r>
              <a:r>
                <a:rPr lang="en-US" altLang="en-US" sz="1200" b="1" dirty="0">
                  <a:solidFill>
                    <a:srgbClr val="000000"/>
                  </a:solidFill>
                  <a:latin typeface="+mj-lt"/>
                  <a:cs typeface="Calibri" pitchFamily="34" charset="0"/>
                </a:rPr>
                <a:t>ackground</a:t>
              </a:r>
            </a:p>
          </p:txBody>
        </p:sp>
      </p:grp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71778" y="5445952"/>
            <a:ext cx="3866254" cy="2758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92D050"/>
            </a:solidFill>
            <a:round/>
            <a:headEnd/>
            <a:tailEnd/>
          </a:ln>
          <a:effectLst/>
        </p:spPr>
        <p:txBody>
          <a:bodyPr wrap="none" lIns="36000" tIns="36000" rIns="36000" bIns="36000" anchor="ctr"/>
          <a:lstStyle/>
          <a:p>
            <a:pPr marL="195263" indent="-184150" algn="ctr" eaLnBrk="1">
              <a:spcBef>
                <a:spcPts val="275"/>
              </a:spcBef>
              <a:spcAft>
                <a:spcPts val="88"/>
              </a:spcAft>
              <a:buSzPct val="100000"/>
              <a:tabLst>
                <a:tab pos="195263" algn="l"/>
                <a:tab pos="652463" algn="l"/>
                <a:tab pos="1109663" algn="l"/>
                <a:tab pos="1566863" algn="l"/>
                <a:tab pos="2024063" algn="l"/>
                <a:tab pos="2481263" algn="l"/>
                <a:tab pos="2938463" algn="l"/>
                <a:tab pos="3395663" algn="l"/>
                <a:tab pos="3852863" algn="l"/>
                <a:tab pos="4310063" algn="l"/>
                <a:tab pos="4767263" algn="l"/>
                <a:tab pos="5224463" algn="l"/>
                <a:tab pos="5681663" algn="l"/>
                <a:tab pos="6138863" algn="l"/>
                <a:tab pos="6596063" algn="l"/>
                <a:tab pos="7053263" algn="l"/>
                <a:tab pos="7510463" algn="l"/>
                <a:tab pos="7967663" algn="l"/>
                <a:tab pos="8424863" algn="l"/>
                <a:tab pos="8882063" algn="l"/>
                <a:tab pos="9339263" algn="l"/>
              </a:tabLst>
            </a:pPr>
            <a:r>
              <a:rPr lang="en-US" altLang="en-US" sz="1200" b="1" dirty="0">
                <a:solidFill>
                  <a:srgbClr val="000000"/>
                </a:solidFill>
                <a:latin typeface="+mj-lt"/>
                <a:cs typeface="Calibri" pitchFamily="34" charset="0"/>
              </a:rPr>
              <a:t>Roles and Responsibilities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521845" y="548680"/>
            <a:ext cx="4430712" cy="38909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36000" tIns="36000" rIns="36000" bIns="36000" anchor="t"/>
          <a:lstStyle/>
          <a:p>
            <a:r>
              <a:rPr lang="en-IN" sz="900" dirty="0">
                <a:latin typeface="+mj-lt"/>
              </a:rPr>
              <a:t> </a:t>
            </a:r>
            <a:endParaRPr lang="en-US" sz="900" dirty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Managed team of 7 resources.</a:t>
            </a:r>
          </a:p>
          <a:p>
            <a:pPr>
              <a:buFont typeface="Wingdings" pitchFamily="2" charset="2"/>
              <a:buChar char="§"/>
            </a:pPr>
            <a:r>
              <a:rPr lang="en-IN" sz="900" b="0" i="0" dirty="0">
                <a:solidFill>
                  <a:srgbClr val="000000"/>
                </a:solidFill>
                <a:effectLst/>
                <a:latin typeface="+mj-lt"/>
              </a:rPr>
              <a:t> Worked as a Scrum Master/Lead for an offshore team. Ensured the project team lived Agile values and principles and followed client required processes and practices.</a:t>
            </a:r>
            <a:endParaRPr lang="en-US" sz="900" dirty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2.0 years of experience as Business Analyst.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Facilitate backlog grooming, sprint planning, daily scrums, retrospectives,  scrum-of-scrum, stakeholder meetings and software demonstrations.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Work closely with product owner in backlog management and continuous delivery</a:t>
            </a:r>
          </a:p>
          <a:p>
            <a:pPr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  Educate and reinforce scrum methodology and agile framework to team Members and key stakeholders.</a:t>
            </a:r>
            <a:endParaRPr lang="en-US" sz="900" dirty="0">
              <a:latin typeface="+mj-lt"/>
              <a:cs typeface="Calibri"/>
            </a:endParaRPr>
          </a:p>
          <a:p>
            <a:pPr lvl="0">
              <a:buFont typeface="Wingdings" pitchFamily="2" charset="2"/>
              <a:buChar char="§"/>
            </a:pPr>
            <a:r>
              <a:rPr lang="en-IN" sz="900" dirty="0">
                <a:latin typeface="+mj-lt"/>
              </a:rPr>
              <a:t>  Preparing deliverables associated with payment millstones.</a:t>
            </a:r>
            <a:endParaRPr lang="en-US" sz="900" dirty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Working as a Business Requirement Analyst for my team specific requirements.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Good in creating Stories, Tasks, Sub-tasks, Epics, Change Requests, Generic requests etc.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Having good knowledge on SDLC &amp; STLC.</a:t>
            </a:r>
          </a:p>
          <a:p>
            <a:pPr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Having exposure to project management processes like planning, executing, reviewing, requirements, test cases, invoicing</a:t>
            </a:r>
            <a:r>
              <a:rPr lang="pt-BR" altLang="en-US" sz="9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pt-BR" altLang="en-US" sz="9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resource</a:t>
            </a:r>
            <a:r>
              <a:rPr lang="pt-BR" altLang="en-US" sz="9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management, </a:t>
            </a:r>
            <a:r>
              <a:rPr lang="pt-BR" altLang="en-US" sz="9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demand</a:t>
            </a:r>
            <a:r>
              <a:rPr lang="pt-BR" altLang="en-US" sz="9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pt-BR" altLang="en-US" sz="900" dirty="0" err="1">
                <a:latin typeface="+mj-lt"/>
              </a:rPr>
              <a:t>and</a:t>
            </a:r>
            <a:r>
              <a:rPr lang="pt-BR" altLang="en-US" sz="9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pt-BR" altLang="en-US" sz="900" dirty="0" err="1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supply</a:t>
            </a:r>
            <a:r>
              <a:rPr lang="pt-BR" altLang="en-US" sz="900" dirty="0"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lang="en-US" sz="900" dirty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Experience in Agile and Waterfall methodologies.     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Testing Storage controller firmware behavior.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Mobile Application Testing using iPhones, iPads, Android phones and tabs.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API testing using Postman.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Knowledge in QTP 9.5 and 11.0 – functional automation testing tool.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Worked with QTP scripting by using Object Repository.</a:t>
            </a:r>
          </a:p>
          <a:p>
            <a:pPr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  Good knowledge in Jira, HMC, Splunk, Confluence, ALM.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Test plan design and Test scenario Specification.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Designing and Executing test cases, Bug reporting, tracking and closing.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Preparing project related and process related reports like PMR, Traceability Matrix.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Finalizing and submitting the project deliverable.</a:t>
            </a:r>
          </a:p>
          <a:p>
            <a:pPr lvl="0">
              <a:buFont typeface="Wingdings" pitchFamily="2" charset="2"/>
              <a:buChar char="§"/>
            </a:pPr>
            <a:r>
              <a:rPr lang="en-US" sz="900" dirty="0">
                <a:latin typeface="+mj-lt"/>
              </a:rPr>
              <a:t>  Co-ordinate between on-site and offshore teams.</a:t>
            </a:r>
          </a:p>
          <a:p>
            <a:pPr marL="209550" indent="-209550" eaLnBrk="1">
              <a:buSzPct val="100000"/>
              <a:tabLst>
                <a:tab pos="209550" algn="l"/>
                <a:tab pos="666750" algn="l"/>
                <a:tab pos="1123950" algn="l"/>
                <a:tab pos="1581150" algn="l"/>
                <a:tab pos="2038350" algn="l"/>
                <a:tab pos="2495550" algn="l"/>
                <a:tab pos="2952750" algn="l"/>
                <a:tab pos="3409950" algn="l"/>
                <a:tab pos="3867150" algn="l"/>
                <a:tab pos="4324350" algn="l"/>
                <a:tab pos="4781550" algn="l"/>
                <a:tab pos="5238750" algn="l"/>
                <a:tab pos="5695950" algn="l"/>
                <a:tab pos="6153150" algn="l"/>
                <a:tab pos="6610350" algn="l"/>
                <a:tab pos="7067550" algn="l"/>
                <a:tab pos="7524750" algn="l"/>
                <a:tab pos="7981950" algn="l"/>
                <a:tab pos="8439150" algn="l"/>
                <a:tab pos="8896350" algn="l"/>
                <a:tab pos="9353550" algn="l"/>
              </a:tabLst>
            </a:pPr>
            <a:endParaRPr lang="en-US" altLang="en-US" sz="1000" dirty="0">
              <a:solidFill>
                <a:srgbClr val="000000"/>
              </a:solidFill>
              <a:latin typeface="Trebuchet MS" pitchFamily="32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38100" y="277813"/>
            <a:ext cx="8686800" cy="2936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eaLnBrk="1">
              <a:lnSpc>
                <a:spcPct val="90000"/>
              </a:lnSpc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500" b="1" dirty="0">
                <a:solidFill>
                  <a:srgbClr val="000000"/>
                </a:solidFill>
              </a:rPr>
              <a:t>   </a:t>
            </a:r>
            <a:r>
              <a:rPr lang="en-US" altLang="en-US" sz="15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Thanuja</a:t>
            </a:r>
            <a:r>
              <a:rPr lang="en-US" altLang="en-US" sz="15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Naik P.</a:t>
            </a:r>
          </a:p>
        </p:txBody>
      </p:sp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25" y="822325"/>
            <a:ext cx="1529057" cy="16779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162995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65082" y="5613415"/>
            <a:ext cx="3984625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IN" alt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02F2EA6A-7B95-48E2-9183-1A6D9AC88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082" y="4406794"/>
            <a:ext cx="3838689" cy="9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" tIns="36000" rIns="36000" bIns="36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71450" indent="-171450" eaLnBrk="1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900" b="1" dirty="0">
                <a:latin typeface="+mj-lt"/>
                <a:cs typeface="Calibri" panose="020F0502020204030204" pitchFamily="34" charset="0"/>
              </a:rPr>
              <a:t>Products/Tools </a:t>
            </a:r>
            <a:r>
              <a:rPr lang="en-US" altLang="en-US" sz="900" dirty="0">
                <a:latin typeface="+mj-lt"/>
                <a:cs typeface="Calibri" panose="020F0502020204030204" pitchFamily="34" charset="0"/>
              </a:rPr>
              <a:t>: Jira, QC 9.0, HP ALM, QTP 9.5, QTP 11.0, HP’s Various Servers &amp; Storage Management software such as Odyssey, </a:t>
            </a:r>
            <a:r>
              <a:rPr lang="en-US" altLang="en-US" sz="900" dirty="0" err="1">
                <a:latin typeface="+mj-lt"/>
                <a:cs typeface="Calibri" panose="020F0502020204030204" pitchFamily="34" charset="0"/>
              </a:rPr>
              <a:t>Quix</a:t>
            </a:r>
            <a:r>
              <a:rPr lang="en-US" altLang="en-US" sz="900" dirty="0">
                <a:latin typeface="+mj-lt"/>
                <a:cs typeface="Calibri" panose="020F0502020204030204" pitchFamily="34" charset="0"/>
              </a:rPr>
              <a:t>, ACU and ORCA, Quick Base, HMC, HAC, Splunk, </a:t>
            </a:r>
            <a:r>
              <a:rPr lang="en-US" altLang="en-US" sz="900" dirty="0" err="1">
                <a:latin typeface="+mj-lt"/>
                <a:cs typeface="Calibri" panose="020F0502020204030204" pitchFamily="34" charset="0"/>
              </a:rPr>
              <a:t>Teamcity</a:t>
            </a:r>
            <a:r>
              <a:rPr lang="en-US" altLang="en-US" sz="900" dirty="0">
                <a:latin typeface="+mj-lt"/>
                <a:cs typeface="Calibri" panose="020F0502020204030204" pitchFamily="34" charset="0"/>
              </a:rPr>
              <a:t> and Hermes JMS.</a:t>
            </a:r>
          </a:p>
          <a:p>
            <a:pPr marL="171450" indent="-171450" eaLnBrk="1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900" b="1" dirty="0">
                <a:latin typeface="+mj-lt"/>
                <a:cs typeface="Calibri" panose="020F0502020204030204" pitchFamily="34" charset="0"/>
              </a:rPr>
              <a:t>Languages : </a:t>
            </a:r>
            <a:r>
              <a:rPr lang="en-US" altLang="en-US" sz="900" dirty="0">
                <a:latin typeface="+mj-lt"/>
                <a:cs typeface="Calibri" panose="020F0502020204030204" pitchFamily="34" charset="0"/>
              </a:rPr>
              <a:t>Basics of C, C++, JAVA and HTML.</a:t>
            </a:r>
          </a:p>
          <a:p>
            <a:pPr marL="171450" indent="-171450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900" b="1" dirty="0">
                <a:latin typeface="+mj-lt"/>
                <a:cs typeface="Calibri" panose="020F0502020204030204" pitchFamily="34" charset="0"/>
              </a:rPr>
              <a:t>Hardware</a:t>
            </a:r>
            <a:r>
              <a:rPr lang="en-US" altLang="en-US" sz="900" dirty="0">
                <a:latin typeface="+mj-lt"/>
                <a:cs typeface="Calibri" panose="020F0502020204030204" pitchFamily="34" charset="0"/>
              </a:rPr>
              <a:t> : HP’s hardware like DL, ML and BL series servers, HP Storage Arrays, HP Smart  Array Storage Controllers like SAS, SATA controllers.</a:t>
            </a:r>
          </a:p>
        </p:txBody>
      </p:sp>
      <p:grpSp>
        <p:nvGrpSpPr>
          <p:cNvPr id="19" name="Group 3"/>
          <p:cNvGrpSpPr>
            <a:grpSpLocks/>
          </p:cNvGrpSpPr>
          <p:nvPr/>
        </p:nvGrpSpPr>
        <p:grpSpPr bwMode="auto">
          <a:xfrm>
            <a:off x="253289" y="4005064"/>
            <a:ext cx="3902072" cy="268293"/>
            <a:chOff x="197" y="1724"/>
            <a:chExt cx="2192" cy="161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200" y="1724"/>
              <a:ext cx="2189" cy="4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en-IN" altLang="en-US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197" y="1729"/>
              <a:ext cx="2189" cy="15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algn="ctr" eaLnBrk="1">
                <a:spcBef>
                  <a:spcPts val="275"/>
                </a:spcBef>
                <a:spcAft>
                  <a:spcPts val="88"/>
                </a:spcAft>
                <a:buSzPct val="10000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IN" altLang="en-US" sz="1200" b="1" dirty="0">
                  <a:solidFill>
                    <a:srgbClr val="000000"/>
                  </a:solidFill>
                  <a:latin typeface="+mj-lt"/>
                  <a:cs typeface="Calibri" pitchFamily="34" charset="0"/>
                </a:rPr>
                <a:t>Tools Used</a:t>
              </a:r>
              <a:endParaRPr lang="en-US" altLang="en-US" sz="1200" b="1" dirty="0">
                <a:solidFill>
                  <a:srgbClr val="000000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25" name="Rectangle 13">
            <a:extLst>
              <a:ext uri="{FF2B5EF4-FFF2-40B4-BE49-F238E27FC236}">
                <a16:creationId xmlns:a16="http://schemas.microsoft.com/office/drawing/2014/main" id="{02F2EA6A-7B95-48E2-9183-1A6D9AC88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901009"/>
            <a:ext cx="3984625" cy="191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" tIns="36000" rIns="36000" bIns="36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0">
              <a:buFont typeface="Wingdings" pitchFamily="2" charset="2"/>
              <a:buChar char="§"/>
            </a:pPr>
            <a:endParaRPr lang="en-US" sz="1000" dirty="0">
              <a:latin typeface="+mj-lt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2239765-23DC-D63C-730E-C2C247E9801E}"/>
              </a:ext>
            </a:extLst>
          </p:cNvPr>
          <p:cNvGrpSpPr>
            <a:grpSpLocks/>
          </p:cNvGrpSpPr>
          <p:nvPr/>
        </p:nvGrpSpPr>
        <p:grpSpPr bwMode="auto">
          <a:xfrm>
            <a:off x="4445001" y="4528859"/>
            <a:ext cx="3902072" cy="268293"/>
            <a:chOff x="197" y="1724"/>
            <a:chExt cx="2192" cy="161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3E79D99C-33D5-ED75-AFBF-C7389177A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" y="1724"/>
              <a:ext cx="2189" cy="4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en-IN" altLang="en-US"/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32D4618F-5C5B-232C-6098-76DF68465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" y="1729"/>
              <a:ext cx="2189" cy="15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92D05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algn="ctr" eaLnBrk="1">
                <a:spcBef>
                  <a:spcPts val="275"/>
                </a:spcBef>
                <a:spcAft>
                  <a:spcPts val="88"/>
                </a:spcAft>
                <a:buSzPct val="10000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IN" altLang="en-US" sz="1200" b="1" dirty="0">
                  <a:solidFill>
                    <a:srgbClr val="000000"/>
                  </a:solidFill>
                  <a:latin typeface="+mj-lt"/>
                  <a:cs typeface="Calibri" pitchFamily="34" charset="0"/>
                </a:rPr>
                <a:t>Profile Summary</a:t>
              </a:r>
              <a:endParaRPr lang="en-US" altLang="en-US" sz="1200" b="1" dirty="0">
                <a:solidFill>
                  <a:srgbClr val="000000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3DCD78D-74EE-550D-47B3-BDEBFE5E2E0C}"/>
              </a:ext>
            </a:extLst>
          </p:cNvPr>
          <p:cNvSpPr txBox="1"/>
          <p:nvPr/>
        </p:nvSpPr>
        <p:spPr>
          <a:xfrm>
            <a:off x="4445001" y="4782051"/>
            <a:ext cx="43290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900" dirty="0">
                <a:solidFill>
                  <a:srgbClr val="000000"/>
                </a:solidFill>
                <a:effectLst/>
                <a:latin typeface="+mj-lt"/>
              </a:rPr>
              <a:t>Worked  as a Scrum Master/Lead for offshore team. I have been acting as a Business Requirement Analyst for my team specific requirements. I am Good at creating Stories, Tasks, Sub-tasks, Epics, Change Requests, Generic requests etc. Working as an Incident co-coordinator/ Maintenance facilitator.</a:t>
            </a:r>
          </a:p>
          <a:p>
            <a:endParaRPr lang="en-IN" sz="900" dirty="0">
              <a:solidFill>
                <a:srgbClr val="000000"/>
              </a:solidFill>
              <a:effectLst/>
              <a:latin typeface="+mj-lt"/>
            </a:endParaRPr>
          </a:p>
          <a:p>
            <a:r>
              <a:rPr lang="en-IN" sz="900" dirty="0">
                <a:solidFill>
                  <a:srgbClr val="000000"/>
                </a:solidFill>
                <a:effectLst/>
                <a:latin typeface="+mj-lt"/>
              </a:rPr>
              <a:t>Worked on Web Application Testing with QC 9.0, ALM, QTP 9.5. Experience in Manual testing and on various technologies such as Hewlett Packard ProLiant Storage &amp; Servers technology such as Smart array Firmware, Camaro firmware testing, RAID, SAS/SATA, SCSI in DAS and SAN environment.</a:t>
            </a:r>
          </a:p>
          <a:p>
            <a:endParaRPr lang="en-IN" sz="900" dirty="0">
              <a:solidFill>
                <a:srgbClr val="000000"/>
              </a:solidFill>
              <a:effectLst/>
              <a:latin typeface="+mj-lt"/>
            </a:endParaRPr>
          </a:p>
          <a:p>
            <a:r>
              <a:rPr lang="en-IN" sz="900" dirty="0">
                <a:solidFill>
                  <a:srgbClr val="000000"/>
                </a:solidFill>
                <a:effectLst/>
                <a:latin typeface="+mj-lt"/>
              </a:rPr>
              <a:t>Some of the activities that I have involved in the complete life cycle of the projects and carried out System Testing, Regression Testing, Product testing, Test Cases Review, Test plan preparation and configuration of HP </a:t>
            </a:r>
            <a:r>
              <a:rPr lang="en-IN" sz="900" dirty="0" err="1">
                <a:solidFill>
                  <a:srgbClr val="000000"/>
                </a:solidFill>
                <a:effectLst/>
                <a:latin typeface="+mj-lt"/>
              </a:rPr>
              <a:t>Proliant</a:t>
            </a:r>
            <a:r>
              <a:rPr lang="en-IN" sz="900" dirty="0">
                <a:solidFill>
                  <a:srgbClr val="000000"/>
                </a:solidFill>
                <a:effectLst/>
                <a:latin typeface="+mj-lt"/>
              </a:rPr>
              <a:t> servers, configuration of Storage Devices, Issue identification, Issue Analysis, Issue Verification and Testing.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BDC3BE46-1B3D-8246-E30F-1DD3F4113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89" y="5835100"/>
            <a:ext cx="3838689" cy="8284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36000" tIns="36000" rIns="36000" bIns="36000" anchor="t"/>
          <a:lstStyle/>
          <a:p>
            <a:r>
              <a:rPr lang="en-IN" sz="900" dirty="0">
                <a:solidFill>
                  <a:srgbClr val="000000"/>
                </a:solidFill>
                <a:latin typeface="+mj-lt"/>
              </a:rPr>
              <a:t>* Working as Quality Engineering Associate Manager having experience in System testing, Integration testing, Regression testing, UAT testing, API testing, Basics of DB testing. Mobile Testing, Web application testing. </a:t>
            </a:r>
          </a:p>
          <a:p>
            <a:r>
              <a:rPr lang="en-IN" sz="900" dirty="0">
                <a:solidFill>
                  <a:srgbClr val="000000"/>
                </a:solidFill>
                <a:latin typeface="+mj-lt"/>
              </a:rPr>
              <a:t>* Experience in Requirement analysis, Test design, defect reporting, defect retesting, closure.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688</Words>
  <Application>Microsoft Macintosh PowerPoint</Application>
  <PresentationFormat>On-screen Show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Naik</dc:creator>
  <cp:lastModifiedBy>Naik, Thanuja</cp:lastModifiedBy>
  <cp:revision>33</cp:revision>
  <dcterms:created xsi:type="dcterms:W3CDTF">2021-06-04T12:17:46Z</dcterms:created>
  <dcterms:modified xsi:type="dcterms:W3CDTF">2024-06-25T06:38:42Z</dcterms:modified>
</cp:coreProperties>
</file>